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8" r:id="rId2"/>
    <p:sldId id="261" r:id="rId3"/>
    <p:sldId id="260" r:id="rId4"/>
    <p:sldId id="270" r:id="rId5"/>
    <p:sldId id="262" r:id="rId6"/>
    <p:sldId id="274" r:id="rId7"/>
    <p:sldId id="278" r:id="rId8"/>
    <p:sldId id="277" r:id="rId9"/>
    <p:sldId id="272" r:id="rId10"/>
    <p:sldId id="273" r:id="rId11"/>
    <p:sldId id="279" r:id="rId12"/>
    <p:sldId id="276" r:id="rId13"/>
  </p:sldIdLst>
  <p:sldSz cx="12984163" cy="9693275"/>
  <p:notesSz cx="6997700" cy="9271000"/>
  <p:defaultTextStyle>
    <a:defPPr>
      <a:defRPr lang="en-US"/>
    </a:defPPr>
    <a:lvl1pPr algn="l" rtl="0" eaLnBrk="0" fontAlgn="base" hangingPunct="0">
      <a:spcBef>
        <a:spcPct val="0"/>
      </a:spcBef>
      <a:spcAft>
        <a:spcPct val="0"/>
      </a:spcAft>
      <a:defRPr sz="2400" kern="1200">
        <a:solidFill>
          <a:schemeClr val="tx1"/>
        </a:solidFill>
        <a:latin typeface="Times" pitchFamily="-65" charset="0"/>
        <a:ea typeface="ＭＳ Ｐゴシック" pitchFamily="-65" charset="-128"/>
        <a:cs typeface="+mn-cs"/>
      </a:defRPr>
    </a:lvl1pPr>
    <a:lvl2pPr marL="457200" algn="l" rtl="0" eaLnBrk="0" fontAlgn="base" hangingPunct="0">
      <a:spcBef>
        <a:spcPct val="0"/>
      </a:spcBef>
      <a:spcAft>
        <a:spcPct val="0"/>
      </a:spcAft>
      <a:defRPr sz="2400" kern="1200">
        <a:solidFill>
          <a:schemeClr val="tx1"/>
        </a:solidFill>
        <a:latin typeface="Times" pitchFamily="-65" charset="0"/>
        <a:ea typeface="ＭＳ Ｐゴシック" pitchFamily="-65" charset="-128"/>
        <a:cs typeface="+mn-cs"/>
      </a:defRPr>
    </a:lvl2pPr>
    <a:lvl3pPr marL="914400" algn="l" rtl="0" eaLnBrk="0" fontAlgn="base" hangingPunct="0">
      <a:spcBef>
        <a:spcPct val="0"/>
      </a:spcBef>
      <a:spcAft>
        <a:spcPct val="0"/>
      </a:spcAft>
      <a:defRPr sz="2400" kern="1200">
        <a:solidFill>
          <a:schemeClr val="tx1"/>
        </a:solidFill>
        <a:latin typeface="Times" pitchFamily="-65" charset="0"/>
        <a:ea typeface="ＭＳ Ｐゴシック" pitchFamily="-65" charset="-128"/>
        <a:cs typeface="+mn-cs"/>
      </a:defRPr>
    </a:lvl3pPr>
    <a:lvl4pPr marL="1371600" algn="l" rtl="0" eaLnBrk="0" fontAlgn="base" hangingPunct="0">
      <a:spcBef>
        <a:spcPct val="0"/>
      </a:spcBef>
      <a:spcAft>
        <a:spcPct val="0"/>
      </a:spcAft>
      <a:defRPr sz="2400" kern="1200">
        <a:solidFill>
          <a:schemeClr val="tx1"/>
        </a:solidFill>
        <a:latin typeface="Times" pitchFamily="-65" charset="0"/>
        <a:ea typeface="ＭＳ Ｐゴシック" pitchFamily="-65" charset="-128"/>
        <a:cs typeface="+mn-cs"/>
      </a:defRPr>
    </a:lvl4pPr>
    <a:lvl5pPr marL="1828800" algn="l" rtl="0" eaLnBrk="0" fontAlgn="base" hangingPunct="0">
      <a:spcBef>
        <a:spcPct val="0"/>
      </a:spcBef>
      <a:spcAft>
        <a:spcPct val="0"/>
      </a:spcAft>
      <a:defRPr sz="2400" kern="1200">
        <a:solidFill>
          <a:schemeClr val="tx1"/>
        </a:solidFill>
        <a:latin typeface="Times" pitchFamily="-65" charset="0"/>
        <a:ea typeface="ＭＳ Ｐゴシック" pitchFamily="-65" charset="-128"/>
        <a:cs typeface="+mn-cs"/>
      </a:defRPr>
    </a:lvl5pPr>
    <a:lvl6pPr marL="2286000" algn="l" defTabSz="914400" rtl="0" eaLnBrk="1" latinLnBrk="0" hangingPunct="1">
      <a:defRPr sz="2400" kern="1200">
        <a:solidFill>
          <a:schemeClr val="tx1"/>
        </a:solidFill>
        <a:latin typeface="Times" pitchFamily="-65" charset="0"/>
        <a:ea typeface="ＭＳ Ｐゴシック" pitchFamily="-65" charset="-128"/>
        <a:cs typeface="+mn-cs"/>
      </a:defRPr>
    </a:lvl6pPr>
    <a:lvl7pPr marL="2743200" algn="l" defTabSz="914400" rtl="0" eaLnBrk="1" latinLnBrk="0" hangingPunct="1">
      <a:defRPr sz="2400" kern="1200">
        <a:solidFill>
          <a:schemeClr val="tx1"/>
        </a:solidFill>
        <a:latin typeface="Times" pitchFamily="-65" charset="0"/>
        <a:ea typeface="ＭＳ Ｐゴシック" pitchFamily="-65" charset="-128"/>
        <a:cs typeface="+mn-cs"/>
      </a:defRPr>
    </a:lvl7pPr>
    <a:lvl8pPr marL="3200400" algn="l" defTabSz="914400" rtl="0" eaLnBrk="1" latinLnBrk="0" hangingPunct="1">
      <a:defRPr sz="2400" kern="1200">
        <a:solidFill>
          <a:schemeClr val="tx1"/>
        </a:solidFill>
        <a:latin typeface="Times" pitchFamily="-65" charset="0"/>
        <a:ea typeface="ＭＳ Ｐゴシック" pitchFamily="-65" charset="-128"/>
        <a:cs typeface="+mn-cs"/>
      </a:defRPr>
    </a:lvl8pPr>
    <a:lvl9pPr marL="3657600" algn="l" defTabSz="914400" rtl="0" eaLnBrk="1" latinLnBrk="0" hangingPunct="1">
      <a:defRPr sz="2400" kern="1200">
        <a:solidFill>
          <a:schemeClr val="tx1"/>
        </a:solidFill>
        <a:latin typeface="Times" pitchFamily="-65"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DF0"/>
    <a:srgbClr val="0046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494" y="-72"/>
      </p:cViewPr>
      <p:guideLst>
        <p:guide orient="horz" pos="3053"/>
        <p:guide pos="408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0" y="0"/>
            <a:ext cx="3032337"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defRPr sz="1200"/>
            </a:lvl1pPr>
          </a:lstStyle>
          <a:p>
            <a:pPr>
              <a:defRPr/>
            </a:pPr>
            <a:endParaRPr lang="en-US"/>
          </a:p>
        </p:txBody>
      </p:sp>
      <p:sp>
        <p:nvSpPr>
          <p:cNvPr id="105475" name="Rectangle 3"/>
          <p:cNvSpPr>
            <a:spLocks noGrp="1" noChangeArrowheads="1"/>
          </p:cNvSpPr>
          <p:nvPr>
            <p:ph type="dt" sz="quarter" idx="1"/>
          </p:nvPr>
        </p:nvSpPr>
        <p:spPr bwMode="auto">
          <a:xfrm>
            <a:off x="3965363" y="0"/>
            <a:ext cx="3032337"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a:p>
        </p:txBody>
      </p:sp>
      <p:sp>
        <p:nvSpPr>
          <p:cNvPr id="105476" name="Rectangle 4"/>
          <p:cNvSpPr>
            <a:spLocks noGrp="1" noChangeArrowheads="1"/>
          </p:cNvSpPr>
          <p:nvPr>
            <p:ph type="ftr" sz="quarter" idx="2"/>
          </p:nvPr>
        </p:nvSpPr>
        <p:spPr bwMode="auto">
          <a:xfrm>
            <a:off x="0" y="8807450"/>
            <a:ext cx="3032337"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defRPr sz="1200"/>
            </a:lvl1pPr>
          </a:lstStyle>
          <a:p>
            <a:pPr>
              <a:defRPr/>
            </a:pPr>
            <a:endParaRPr lang="en-US"/>
          </a:p>
        </p:txBody>
      </p:sp>
      <p:sp>
        <p:nvSpPr>
          <p:cNvPr id="105477" name="Rectangle 5"/>
          <p:cNvSpPr>
            <a:spLocks noGrp="1" noChangeArrowheads="1"/>
          </p:cNvSpPr>
          <p:nvPr>
            <p:ph type="sldNum" sz="quarter" idx="3"/>
          </p:nvPr>
        </p:nvSpPr>
        <p:spPr bwMode="auto">
          <a:xfrm>
            <a:off x="3965363" y="8807450"/>
            <a:ext cx="3032337"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a:defRPr sz="1200"/>
            </a:lvl1pPr>
          </a:lstStyle>
          <a:p>
            <a:pPr>
              <a:defRPr/>
            </a:pPr>
            <a:fld id="{D2FAAA48-D162-48CC-B837-A537E489C2BB}" type="slidenum">
              <a:rPr lang="en-US"/>
              <a:pPr>
                <a:defRPr/>
              </a:pPr>
              <a:t>‹#›</a:t>
            </a:fld>
            <a:endParaRPr lang="en-US"/>
          </a:p>
        </p:txBody>
      </p:sp>
    </p:spTree>
    <p:extLst>
      <p:ext uri="{BB962C8B-B14F-4D97-AF65-F5344CB8AC3E}">
        <p14:creationId xmlns:p14="http://schemas.microsoft.com/office/powerpoint/2010/main" val="13319497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2337"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defRPr sz="1200"/>
            </a:lvl1pPr>
          </a:lstStyle>
          <a:p>
            <a:pPr>
              <a:defRPr/>
            </a:pPr>
            <a:endParaRPr lang="en-US"/>
          </a:p>
        </p:txBody>
      </p:sp>
      <p:sp>
        <p:nvSpPr>
          <p:cNvPr id="7171" name="Rectangle 3"/>
          <p:cNvSpPr>
            <a:spLocks noGrp="1" noChangeArrowheads="1"/>
          </p:cNvSpPr>
          <p:nvPr>
            <p:ph type="dt" idx="1"/>
          </p:nvPr>
        </p:nvSpPr>
        <p:spPr bwMode="auto">
          <a:xfrm>
            <a:off x="3965363" y="0"/>
            <a:ext cx="3032337"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69988" y="695325"/>
            <a:ext cx="4657725" cy="3476625"/>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33027" y="4403725"/>
            <a:ext cx="5131647" cy="41719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807450"/>
            <a:ext cx="3032337"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defRPr sz="1200"/>
            </a:lvl1pPr>
          </a:lstStyle>
          <a:p>
            <a:pPr>
              <a:defRPr/>
            </a:pPr>
            <a:endParaRPr lang="en-US"/>
          </a:p>
        </p:txBody>
      </p:sp>
      <p:sp>
        <p:nvSpPr>
          <p:cNvPr id="7175" name="Rectangle 7"/>
          <p:cNvSpPr>
            <a:spLocks noGrp="1" noChangeArrowheads="1"/>
          </p:cNvSpPr>
          <p:nvPr>
            <p:ph type="sldNum" sz="quarter" idx="5"/>
          </p:nvPr>
        </p:nvSpPr>
        <p:spPr bwMode="auto">
          <a:xfrm>
            <a:off x="3965363" y="8807450"/>
            <a:ext cx="3032337"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a:defRPr sz="1200"/>
            </a:lvl1pPr>
          </a:lstStyle>
          <a:p>
            <a:pPr>
              <a:defRPr/>
            </a:pPr>
            <a:fld id="{FFDB7D4E-A46F-4E91-9256-E5F8010AAB95}" type="slidenum">
              <a:rPr lang="en-US"/>
              <a:pPr>
                <a:defRPr/>
              </a:pPr>
              <a:t>‹#›</a:t>
            </a:fld>
            <a:endParaRPr lang="en-US"/>
          </a:p>
        </p:txBody>
      </p:sp>
    </p:spTree>
    <p:extLst>
      <p:ext uri="{BB962C8B-B14F-4D97-AF65-F5344CB8AC3E}">
        <p14:creationId xmlns:p14="http://schemas.microsoft.com/office/powerpoint/2010/main" val="11529522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11" charset="0"/>
        <a:ea typeface="ＭＳ Ｐゴシック" pitchFamily="-111"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pitchFamily="-111" charset="0"/>
        <a:ea typeface="ＭＳ Ｐゴシック" pitchFamily="-111" charset="-128"/>
        <a:cs typeface="+mn-cs"/>
      </a:defRPr>
    </a:lvl2pPr>
    <a:lvl3pPr marL="914400" algn="l" rtl="0" eaLnBrk="0" fontAlgn="base" hangingPunct="0">
      <a:spcBef>
        <a:spcPct val="30000"/>
      </a:spcBef>
      <a:spcAft>
        <a:spcPct val="0"/>
      </a:spcAft>
      <a:defRPr sz="1200" kern="1200">
        <a:solidFill>
          <a:schemeClr val="tx1"/>
        </a:solidFill>
        <a:latin typeface="Times" pitchFamily="-111" charset="0"/>
        <a:ea typeface="ＭＳ Ｐゴシック" pitchFamily="-111" charset="-128"/>
        <a:cs typeface="+mn-cs"/>
      </a:defRPr>
    </a:lvl3pPr>
    <a:lvl4pPr marL="1371600" algn="l" rtl="0" eaLnBrk="0" fontAlgn="base" hangingPunct="0">
      <a:spcBef>
        <a:spcPct val="30000"/>
      </a:spcBef>
      <a:spcAft>
        <a:spcPct val="0"/>
      </a:spcAft>
      <a:defRPr sz="1200" kern="1200">
        <a:solidFill>
          <a:schemeClr val="tx1"/>
        </a:solidFill>
        <a:latin typeface="Times" pitchFamily="-111" charset="0"/>
        <a:ea typeface="ＭＳ Ｐゴシック" pitchFamily="-111" charset="-128"/>
        <a:cs typeface="+mn-cs"/>
      </a:defRPr>
    </a:lvl4pPr>
    <a:lvl5pPr marL="1828800" algn="l" rtl="0" eaLnBrk="0" fontAlgn="base" hangingPunct="0">
      <a:spcBef>
        <a:spcPct val="30000"/>
      </a:spcBef>
      <a:spcAft>
        <a:spcPct val="0"/>
      </a:spcAft>
      <a:defRPr sz="1200" kern="1200">
        <a:solidFill>
          <a:schemeClr val="tx1"/>
        </a:solidFill>
        <a:latin typeface="Times" pitchFamily="-111" charset="0"/>
        <a:ea typeface="ＭＳ Ｐゴシック" pitchFamily="-11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827A7B5-19B6-4A62-8ED7-F53A836E95B3}" type="slidenum">
              <a:rPr lang="en-US" smtClean="0"/>
              <a:pPr/>
              <a:t>1</a:t>
            </a:fld>
            <a:endParaRPr 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latin typeface="Times" pitchFamily="-65"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3F54412B-2C96-4E12-8516-9FD80B170FAE}" type="slidenum">
              <a:rPr lang="en-US" smtClean="0"/>
              <a:pPr/>
              <a:t>2</a:t>
            </a:fld>
            <a:endParaRPr 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latin typeface="Times" pitchFamily="-65" charset="0"/>
              <a:ea typeface="ＭＳ Ｐゴシック" pitchFamily="-65"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71F39E11-E927-41CB-9FE1-ECADC3384279}" type="slidenum">
              <a:rPr lang="en-US" smtClean="0"/>
              <a:pPr/>
              <a:t>3</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latin typeface="Times" pitchFamily="-65" charset="0"/>
              <a:ea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AAE53CD3-4E54-471E-96C8-333487AA5D3D}" type="slidenum">
              <a:rPr lang="en-US" smtClean="0"/>
              <a:pPr/>
              <a:t>5</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smtClean="0">
              <a:latin typeface="Times" pitchFamily="-65"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3138" y="3011488"/>
            <a:ext cx="11037887" cy="2078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47863" y="5492750"/>
            <a:ext cx="9088437" cy="2476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658350" y="457200"/>
            <a:ext cx="2990850" cy="8305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8820150" cy="8305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5525" y="6229350"/>
            <a:ext cx="11036300" cy="1924050"/>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5525" y="4108450"/>
            <a:ext cx="11036300" cy="212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05000"/>
            <a:ext cx="5753100" cy="685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91300" y="1905000"/>
            <a:ext cx="5753100" cy="685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49288" y="388938"/>
            <a:ext cx="11685587" cy="16144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49288" y="2170113"/>
            <a:ext cx="5737225" cy="9032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49288" y="3073400"/>
            <a:ext cx="5737225" cy="55848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596063" y="2170113"/>
            <a:ext cx="5738812" cy="9032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96063" y="3073400"/>
            <a:ext cx="5738812" cy="55848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88" y="385763"/>
            <a:ext cx="4271962" cy="16430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76825" y="385763"/>
            <a:ext cx="7258050" cy="82724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49288" y="2028825"/>
            <a:ext cx="4271962" cy="6629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4763" y="6784975"/>
            <a:ext cx="7791450" cy="80168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4763" y="866775"/>
            <a:ext cx="7791450" cy="58150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544763" y="7586663"/>
            <a:ext cx="7791450" cy="11366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 descr="PDX_skyBG.jpg"/>
          <p:cNvPicPr>
            <a:picLocks noChangeAspect="1"/>
          </p:cNvPicPr>
          <p:nvPr userDrawn="1"/>
        </p:nvPicPr>
        <p:blipFill>
          <a:blip r:embed="rId13"/>
          <a:srcRect/>
          <a:stretch>
            <a:fillRect/>
          </a:stretch>
        </p:blipFill>
        <p:spPr bwMode="auto">
          <a:xfrm>
            <a:off x="0" y="0"/>
            <a:ext cx="12984163" cy="9693275"/>
          </a:xfrm>
          <a:prstGeom prst="rect">
            <a:avLst/>
          </a:prstGeom>
          <a:noFill/>
          <a:ln w="9525">
            <a:noFill/>
            <a:miter lim="800000"/>
            <a:headEnd/>
            <a:tailEnd/>
          </a:ln>
        </p:spPr>
      </p:pic>
      <p:sp>
        <p:nvSpPr>
          <p:cNvPr id="1027" name="Rectangle 2"/>
          <p:cNvSpPr>
            <a:spLocks noGrp="1" noChangeArrowheads="1"/>
          </p:cNvSpPr>
          <p:nvPr>
            <p:ph type="title"/>
          </p:nvPr>
        </p:nvSpPr>
        <p:spPr bwMode="auto">
          <a:xfrm>
            <a:off x="685800" y="1189038"/>
            <a:ext cx="11963400" cy="1295400"/>
          </a:xfrm>
          <a:prstGeom prst="rect">
            <a:avLst/>
          </a:prstGeom>
          <a:noFill/>
          <a:ln w="9525">
            <a:noFill/>
            <a:miter lim="800000"/>
            <a:headEnd/>
            <a:tailEnd/>
          </a:ln>
        </p:spPr>
        <p:txBody>
          <a:bodyPr vert="horz" wrap="square" lIns="129580" tIns="64790" rIns="129580" bIns="6479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1309688" y="2286000"/>
            <a:ext cx="11044237" cy="5821363"/>
          </a:xfrm>
          <a:prstGeom prst="rect">
            <a:avLst/>
          </a:prstGeom>
          <a:noFill/>
          <a:ln w="9525">
            <a:noFill/>
            <a:miter lim="800000"/>
            <a:headEnd/>
            <a:tailEnd/>
          </a:ln>
        </p:spPr>
        <p:txBody>
          <a:bodyPr vert="horz" wrap="square" lIns="129580" tIns="64790" rIns="129580" bIns="6479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295400" rtl="0" eaLnBrk="0" fontAlgn="base" hangingPunct="0">
        <a:spcBef>
          <a:spcPct val="0"/>
        </a:spcBef>
        <a:spcAft>
          <a:spcPct val="0"/>
        </a:spcAft>
        <a:defRPr sz="4800" b="1">
          <a:solidFill>
            <a:schemeClr val="tx1"/>
          </a:solidFill>
          <a:latin typeface="+mj-lt"/>
          <a:ea typeface="ＭＳ Ｐゴシック" pitchFamily="-111" charset="-128"/>
          <a:cs typeface="Courier CE"/>
        </a:defRPr>
      </a:lvl1pPr>
      <a:lvl2pPr algn="l" defTabSz="1295400" rtl="0" eaLnBrk="0" fontAlgn="base" hangingPunct="0">
        <a:spcBef>
          <a:spcPct val="0"/>
        </a:spcBef>
        <a:spcAft>
          <a:spcPct val="0"/>
        </a:spcAft>
        <a:defRPr sz="4800" b="1">
          <a:solidFill>
            <a:schemeClr val="tx1"/>
          </a:solidFill>
          <a:latin typeface="Helvetica 65 Medium" charset="0"/>
          <a:ea typeface="ＭＳ Ｐゴシック" pitchFamily="-111" charset="-128"/>
          <a:cs typeface="Courier CE"/>
        </a:defRPr>
      </a:lvl2pPr>
      <a:lvl3pPr algn="l" defTabSz="1295400" rtl="0" eaLnBrk="0" fontAlgn="base" hangingPunct="0">
        <a:spcBef>
          <a:spcPct val="0"/>
        </a:spcBef>
        <a:spcAft>
          <a:spcPct val="0"/>
        </a:spcAft>
        <a:defRPr sz="4800" b="1">
          <a:solidFill>
            <a:schemeClr val="tx1"/>
          </a:solidFill>
          <a:latin typeface="Helvetica 65 Medium" charset="0"/>
          <a:ea typeface="ＭＳ Ｐゴシック" pitchFamily="-111" charset="-128"/>
          <a:cs typeface="Courier CE"/>
        </a:defRPr>
      </a:lvl3pPr>
      <a:lvl4pPr algn="l" defTabSz="1295400" rtl="0" eaLnBrk="0" fontAlgn="base" hangingPunct="0">
        <a:spcBef>
          <a:spcPct val="0"/>
        </a:spcBef>
        <a:spcAft>
          <a:spcPct val="0"/>
        </a:spcAft>
        <a:defRPr sz="4800" b="1">
          <a:solidFill>
            <a:schemeClr val="tx1"/>
          </a:solidFill>
          <a:latin typeface="Helvetica 65 Medium" charset="0"/>
          <a:ea typeface="ＭＳ Ｐゴシック" pitchFamily="-111" charset="-128"/>
          <a:cs typeface="Courier CE"/>
        </a:defRPr>
      </a:lvl4pPr>
      <a:lvl5pPr algn="l" defTabSz="1295400" rtl="0" eaLnBrk="0" fontAlgn="base" hangingPunct="0">
        <a:spcBef>
          <a:spcPct val="0"/>
        </a:spcBef>
        <a:spcAft>
          <a:spcPct val="0"/>
        </a:spcAft>
        <a:defRPr sz="4800" b="1">
          <a:solidFill>
            <a:schemeClr val="tx1"/>
          </a:solidFill>
          <a:latin typeface="Helvetica 65 Medium" charset="0"/>
          <a:ea typeface="ＭＳ Ｐゴシック" pitchFamily="-111" charset="-128"/>
          <a:cs typeface="Courier CE"/>
        </a:defRPr>
      </a:lvl5pPr>
      <a:lvl6pPr marL="457200" algn="l" defTabSz="1295400" rtl="0" fontAlgn="base">
        <a:spcBef>
          <a:spcPct val="0"/>
        </a:spcBef>
        <a:spcAft>
          <a:spcPct val="0"/>
        </a:spcAft>
        <a:defRPr sz="4800">
          <a:solidFill>
            <a:srgbClr val="004662"/>
          </a:solidFill>
          <a:latin typeface="Helvetica 65 Medium" charset="0"/>
        </a:defRPr>
      </a:lvl6pPr>
      <a:lvl7pPr marL="914400" algn="l" defTabSz="1295400" rtl="0" fontAlgn="base">
        <a:spcBef>
          <a:spcPct val="0"/>
        </a:spcBef>
        <a:spcAft>
          <a:spcPct val="0"/>
        </a:spcAft>
        <a:defRPr sz="4800">
          <a:solidFill>
            <a:srgbClr val="004662"/>
          </a:solidFill>
          <a:latin typeface="Helvetica 65 Medium" charset="0"/>
        </a:defRPr>
      </a:lvl7pPr>
      <a:lvl8pPr marL="1371600" algn="l" defTabSz="1295400" rtl="0" fontAlgn="base">
        <a:spcBef>
          <a:spcPct val="0"/>
        </a:spcBef>
        <a:spcAft>
          <a:spcPct val="0"/>
        </a:spcAft>
        <a:defRPr sz="4800">
          <a:solidFill>
            <a:srgbClr val="004662"/>
          </a:solidFill>
          <a:latin typeface="Helvetica 65 Medium" charset="0"/>
        </a:defRPr>
      </a:lvl8pPr>
      <a:lvl9pPr marL="1828800" algn="l" defTabSz="1295400" rtl="0" fontAlgn="base">
        <a:spcBef>
          <a:spcPct val="0"/>
        </a:spcBef>
        <a:spcAft>
          <a:spcPct val="0"/>
        </a:spcAft>
        <a:defRPr sz="4800">
          <a:solidFill>
            <a:srgbClr val="004662"/>
          </a:solidFill>
          <a:latin typeface="Helvetica 65 Medium" charset="0"/>
        </a:defRPr>
      </a:lvl9pPr>
    </p:titleStyle>
    <p:bodyStyle>
      <a:lvl1pPr marL="223838" indent="-223838" algn="l" defTabSz="1295400" rtl="0" eaLnBrk="0" fontAlgn="base" hangingPunct="0">
        <a:lnSpc>
          <a:spcPct val="90000"/>
        </a:lnSpc>
        <a:spcBef>
          <a:spcPct val="40000"/>
        </a:spcBef>
        <a:spcAft>
          <a:spcPct val="0"/>
        </a:spcAft>
        <a:buSzPct val="80000"/>
        <a:buChar char="•"/>
        <a:defRPr sz="3200">
          <a:solidFill>
            <a:srgbClr val="000000"/>
          </a:solidFill>
          <a:latin typeface="+mn-lt"/>
          <a:ea typeface="ＭＳ Ｐゴシック" pitchFamily="-111" charset="-128"/>
          <a:cs typeface="ＭＳ Ｐゴシック" pitchFamily="-65" charset="-128"/>
        </a:defRPr>
      </a:lvl1pPr>
      <a:lvl2pPr marL="776288" indent="-282575" algn="l" defTabSz="1295400" rtl="0" eaLnBrk="0" fontAlgn="base" hangingPunct="0">
        <a:lnSpc>
          <a:spcPct val="90000"/>
        </a:lnSpc>
        <a:spcBef>
          <a:spcPct val="40000"/>
        </a:spcBef>
        <a:spcAft>
          <a:spcPct val="0"/>
        </a:spcAft>
        <a:buSzPct val="80000"/>
        <a:buChar char="–"/>
        <a:defRPr sz="3200">
          <a:solidFill>
            <a:srgbClr val="000000"/>
          </a:solidFill>
          <a:latin typeface="+mn-lt"/>
          <a:ea typeface="ＭＳ Ｐゴシック" pitchFamily="-111" charset="-128"/>
        </a:defRPr>
      </a:lvl2pPr>
      <a:lvl3pPr marL="1284288" indent="-223838" algn="l" defTabSz="1295400" rtl="0" eaLnBrk="0" fontAlgn="base" hangingPunct="0">
        <a:lnSpc>
          <a:spcPct val="90000"/>
        </a:lnSpc>
        <a:spcBef>
          <a:spcPct val="40000"/>
        </a:spcBef>
        <a:spcAft>
          <a:spcPct val="0"/>
        </a:spcAft>
        <a:buSzPct val="80000"/>
        <a:buChar char="•"/>
        <a:defRPr sz="3200">
          <a:solidFill>
            <a:srgbClr val="000000"/>
          </a:solidFill>
          <a:latin typeface="+mn-lt"/>
          <a:ea typeface="ＭＳ Ｐゴシック" pitchFamily="-111" charset="-128"/>
        </a:defRPr>
      </a:lvl3pPr>
      <a:lvl4pPr marL="1822450" indent="-254000" algn="l" defTabSz="1295400" rtl="0" eaLnBrk="0" fontAlgn="base" hangingPunct="0">
        <a:lnSpc>
          <a:spcPct val="90000"/>
        </a:lnSpc>
        <a:spcBef>
          <a:spcPct val="40000"/>
        </a:spcBef>
        <a:spcAft>
          <a:spcPct val="0"/>
        </a:spcAft>
        <a:buSzPct val="80000"/>
        <a:buChar char="–"/>
        <a:defRPr sz="3200">
          <a:solidFill>
            <a:srgbClr val="000000"/>
          </a:solidFill>
          <a:latin typeface="+mn-lt"/>
          <a:ea typeface="ＭＳ Ｐゴシック" pitchFamily="-111" charset="-128"/>
        </a:defRPr>
      </a:lvl4pPr>
      <a:lvl5pPr marL="2316163" indent="-239713" algn="l" defTabSz="1295400" rtl="0" eaLnBrk="0" fontAlgn="base" hangingPunct="0">
        <a:lnSpc>
          <a:spcPct val="90000"/>
        </a:lnSpc>
        <a:spcBef>
          <a:spcPct val="40000"/>
        </a:spcBef>
        <a:spcAft>
          <a:spcPct val="0"/>
        </a:spcAft>
        <a:buSzPct val="80000"/>
        <a:buChar char="»"/>
        <a:defRPr sz="3200">
          <a:solidFill>
            <a:srgbClr val="000000"/>
          </a:solidFill>
          <a:latin typeface="+mn-lt"/>
          <a:ea typeface="ＭＳ Ｐゴシック" pitchFamily="-111" charset="-128"/>
        </a:defRPr>
      </a:lvl5pPr>
      <a:lvl6pPr marL="2773363" indent="-239713" algn="l" defTabSz="1295400" rtl="0" fontAlgn="base">
        <a:lnSpc>
          <a:spcPct val="90000"/>
        </a:lnSpc>
        <a:spcBef>
          <a:spcPct val="40000"/>
        </a:spcBef>
        <a:spcAft>
          <a:spcPct val="0"/>
        </a:spcAft>
        <a:buSzPct val="80000"/>
        <a:buChar char="»"/>
        <a:defRPr sz="3200">
          <a:solidFill>
            <a:srgbClr val="004662"/>
          </a:solidFill>
          <a:latin typeface="+mn-lt"/>
          <a:ea typeface="ＭＳ Ｐゴシック" pitchFamily="-111" charset="-128"/>
        </a:defRPr>
      </a:lvl6pPr>
      <a:lvl7pPr marL="3230563" indent="-239713" algn="l" defTabSz="1295400" rtl="0" fontAlgn="base">
        <a:lnSpc>
          <a:spcPct val="90000"/>
        </a:lnSpc>
        <a:spcBef>
          <a:spcPct val="40000"/>
        </a:spcBef>
        <a:spcAft>
          <a:spcPct val="0"/>
        </a:spcAft>
        <a:buSzPct val="80000"/>
        <a:buChar char="»"/>
        <a:defRPr sz="3200">
          <a:solidFill>
            <a:srgbClr val="004662"/>
          </a:solidFill>
          <a:latin typeface="+mn-lt"/>
          <a:ea typeface="ＭＳ Ｐゴシック" pitchFamily="-111" charset="-128"/>
        </a:defRPr>
      </a:lvl7pPr>
      <a:lvl8pPr marL="3687763" indent="-239713" algn="l" defTabSz="1295400" rtl="0" fontAlgn="base">
        <a:lnSpc>
          <a:spcPct val="90000"/>
        </a:lnSpc>
        <a:spcBef>
          <a:spcPct val="40000"/>
        </a:spcBef>
        <a:spcAft>
          <a:spcPct val="0"/>
        </a:spcAft>
        <a:buSzPct val="80000"/>
        <a:buChar char="»"/>
        <a:defRPr sz="3200">
          <a:solidFill>
            <a:srgbClr val="004662"/>
          </a:solidFill>
          <a:latin typeface="+mn-lt"/>
          <a:ea typeface="ＭＳ Ｐゴシック" pitchFamily="-111" charset="-128"/>
        </a:defRPr>
      </a:lvl8pPr>
      <a:lvl9pPr marL="4144963" indent="-239713" algn="l" defTabSz="1295400" rtl="0" fontAlgn="base">
        <a:lnSpc>
          <a:spcPct val="90000"/>
        </a:lnSpc>
        <a:spcBef>
          <a:spcPct val="40000"/>
        </a:spcBef>
        <a:spcAft>
          <a:spcPct val="0"/>
        </a:spcAft>
        <a:buSzPct val="80000"/>
        <a:buChar char="»"/>
        <a:defRPr sz="3200">
          <a:solidFill>
            <a:srgbClr val="004662"/>
          </a:solidFill>
          <a:latin typeface="+mn-lt"/>
          <a:ea typeface="ＭＳ Ｐゴシック" pitchFamily="-11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title"/>
          </p:nvPr>
        </p:nvSpPr>
        <p:spPr>
          <a:xfrm>
            <a:off x="0" y="1189038"/>
            <a:ext cx="12984163" cy="1295400"/>
          </a:xfrm>
          <a:noFill/>
        </p:spPr>
        <p:txBody>
          <a:bodyPr/>
          <a:lstStyle/>
          <a:p>
            <a:pPr algn="ctr" eaLnBrk="1" hangingPunct="1"/>
            <a:r>
              <a:rPr lang="en-US" smtClean="0">
                <a:solidFill>
                  <a:srgbClr val="000000"/>
                </a:solidFill>
                <a:ea typeface="ＭＳ Ｐゴシック" pitchFamily="-65" charset="-128"/>
              </a:rPr>
              <a:t>Thank You Orville and Wilbur</a:t>
            </a:r>
          </a:p>
        </p:txBody>
      </p:sp>
      <p:sp>
        <p:nvSpPr>
          <p:cNvPr id="2051" name="Rectangle 4"/>
          <p:cNvSpPr>
            <a:spLocks noGrp="1" noChangeArrowheads="1"/>
          </p:cNvSpPr>
          <p:nvPr>
            <p:ph idx="1"/>
          </p:nvPr>
        </p:nvSpPr>
        <p:spPr>
          <a:xfrm>
            <a:off x="0" y="2484438"/>
            <a:ext cx="12984163" cy="914400"/>
          </a:xfrm>
        </p:spPr>
        <p:txBody>
          <a:bodyPr/>
          <a:lstStyle/>
          <a:p>
            <a:pPr algn="ctr" eaLnBrk="1" hangingPunct="1">
              <a:buFontTx/>
              <a:buNone/>
            </a:pPr>
            <a:r>
              <a:rPr lang="en-US" smtClean="0">
                <a:ea typeface="ＭＳ Ｐゴシック" pitchFamily="-65" charset="-128"/>
              </a:rPr>
              <a:t>Susan Bladholm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274638"/>
            <a:ext cx="11963400" cy="1295400"/>
          </a:xfrm>
        </p:spPr>
        <p:txBody>
          <a:bodyPr/>
          <a:lstStyle/>
          <a:p>
            <a:r>
              <a:rPr lang="en-US" dirty="0" smtClean="0">
                <a:ea typeface="ＭＳ Ｐゴシック" pitchFamily="-65" charset="-128"/>
              </a:rPr>
              <a:t>David Pearce – Adult</a:t>
            </a:r>
          </a:p>
        </p:txBody>
      </p:sp>
      <p:sp>
        <p:nvSpPr>
          <p:cNvPr id="10243" name="Content Placeholder 2"/>
          <p:cNvSpPr>
            <a:spLocks noGrp="1"/>
          </p:cNvSpPr>
          <p:nvPr>
            <p:ph idx="1"/>
          </p:nvPr>
        </p:nvSpPr>
        <p:spPr>
          <a:xfrm>
            <a:off x="777875" y="1371600"/>
            <a:ext cx="11576050" cy="5821363"/>
          </a:xfrm>
        </p:spPr>
        <p:txBody>
          <a:bodyPr/>
          <a:lstStyle/>
          <a:p>
            <a:pPr marL="0" indent="0">
              <a:buFontTx/>
              <a:buNone/>
            </a:pPr>
            <a:r>
              <a:rPr lang="en-US" sz="1800" smtClean="0">
                <a:ea typeface="ＭＳ Ｐゴシック" pitchFamily="-65" charset="-128"/>
              </a:rPr>
              <a:t>Thank you, Orville and Wilbur, for changing my life for ever on the night I flew into PDX for the first time.</a:t>
            </a:r>
            <a:br>
              <a:rPr lang="en-US" sz="1800" smtClean="0">
                <a:ea typeface="ＭＳ Ｐゴシック" pitchFamily="-65" charset="-128"/>
              </a:rPr>
            </a:br>
            <a:r>
              <a:rPr lang="en-US" sz="1800" smtClean="0">
                <a:ea typeface="ＭＳ Ｐゴシック" pitchFamily="-65" charset="-128"/>
              </a:rPr>
              <a:t/>
            </a:r>
            <a:br>
              <a:rPr lang="en-US" sz="1800" smtClean="0">
                <a:ea typeface="ＭＳ Ｐゴシック" pitchFamily="-65" charset="-128"/>
              </a:rPr>
            </a:br>
            <a:r>
              <a:rPr lang="en-US" sz="1800" smtClean="0">
                <a:ea typeface="ＭＳ Ｐゴシック" pitchFamily="-65" charset="-128"/>
              </a:rPr>
              <a:t>Six months earlier, I had been living the unremarkable life of a British airman based in the north of Scotland. I’d never given much thought to visiting the US and had no idea where Oregon was, but that all changed when I answered an on-line post looking for a pen friend.</a:t>
            </a:r>
            <a:br>
              <a:rPr lang="en-US" sz="1800" smtClean="0">
                <a:ea typeface="ＭＳ Ｐゴシック" pitchFamily="-65" charset="-128"/>
              </a:rPr>
            </a:br>
            <a:r>
              <a:rPr lang="en-US" sz="1800" smtClean="0">
                <a:ea typeface="ＭＳ Ｐゴシック" pitchFamily="-65" charset="-128"/>
              </a:rPr>
              <a:t/>
            </a:r>
            <a:br>
              <a:rPr lang="en-US" sz="1800" smtClean="0">
                <a:ea typeface="ＭＳ Ｐゴシック" pitchFamily="-65" charset="-128"/>
              </a:rPr>
            </a:br>
            <a:r>
              <a:rPr lang="en-US" sz="1800" smtClean="0">
                <a:ea typeface="ＭＳ Ｐゴシック" pitchFamily="-65" charset="-128"/>
              </a:rPr>
              <a:t>My new friend, Kathi, seemed a bit of a tom boy: she worked as an office manager in a forging shop, drank beer and liked to watch football with the guys. We didn’t write each other too often, but then one day, when she was having a hard time with something, Kathi poured her heart out in a e-mail…..so my little tom boy wasn’t so tough after all; my heart melted and from that moment we were like peas and carrots. The e-mails increased, then we started calling and before long, I found myself on North West flight 44 from London travelling to PDX to see Kathi for the first time. </a:t>
            </a:r>
            <a:br>
              <a:rPr lang="en-US" sz="1800" smtClean="0">
                <a:ea typeface="ＭＳ Ｐゴシック" pitchFamily="-65" charset="-128"/>
              </a:rPr>
            </a:br>
            <a:r>
              <a:rPr lang="en-US" sz="1800" smtClean="0">
                <a:ea typeface="ＭＳ Ｐゴシック" pitchFamily="-65" charset="-128"/>
              </a:rPr>
              <a:t/>
            </a:r>
            <a:br>
              <a:rPr lang="en-US" sz="1800" smtClean="0">
                <a:ea typeface="ＭＳ Ｐゴシック" pitchFamily="-65" charset="-128"/>
              </a:rPr>
            </a:br>
            <a:r>
              <a:rPr lang="en-US" sz="1800" smtClean="0">
                <a:ea typeface="ＭＳ Ｐゴシック" pitchFamily="-65" charset="-128"/>
              </a:rPr>
              <a:t>As I flew past Mount Hood, glowing white in the light of a full moon, then turned and followed the inky black Columbia River towards PDX, I wondered how I would remember this evening As I look back, 11 years later, I remember the evening of March 19th, 1998 as the evening I met my wife to be for the first time; the evening I “came home” for the first time.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Campaign recap</a:t>
            </a:r>
            <a:endParaRPr lang="en-US" dirty="0"/>
          </a:p>
        </p:txBody>
      </p:sp>
      <p:sp>
        <p:nvSpPr>
          <p:cNvPr id="3" name="Content Placeholder 2"/>
          <p:cNvSpPr>
            <a:spLocks noGrp="1"/>
          </p:cNvSpPr>
          <p:nvPr>
            <p:ph idx="1"/>
          </p:nvPr>
        </p:nvSpPr>
        <p:spPr/>
        <p:txBody>
          <a:bodyPr/>
          <a:lstStyle/>
          <a:p>
            <a:endParaRPr lang="en-US" dirty="0" smtClean="0"/>
          </a:p>
          <a:p>
            <a:r>
              <a:rPr lang="en-US" dirty="0" smtClean="0"/>
              <a:t>Media buy cost:                        $84,000</a:t>
            </a:r>
          </a:p>
          <a:p>
            <a:r>
              <a:rPr lang="en-US" dirty="0" smtClean="0"/>
              <a:t>In-kind value:                            $430,000</a:t>
            </a:r>
          </a:p>
          <a:p>
            <a:r>
              <a:rPr lang="en-US" dirty="0" smtClean="0"/>
              <a:t>Cost of campaign:                    $165,565</a:t>
            </a:r>
          </a:p>
          <a:p>
            <a:r>
              <a:rPr lang="en-US" dirty="0" smtClean="0"/>
              <a:t>Gross number of impressions: 48,709,700</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700881" y="1951037"/>
            <a:ext cx="11963400" cy="1295400"/>
          </a:xfrm>
        </p:spPr>
        <p:txBody>
          <a:bodyPr/>
          <a:lstStyle/>
          <a:p>
            <a:pPr algn="ctr"/>
            <a:r>
              <a:rPr lang="en-US" dirty="0" smtClean="0">
                <a:ea typeface="ＭＳ Ｐゴシック" pitchFamily="-65" charset="-128"/>
              </a:rPr>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title"/>
          </p:nvPr>
        </p:nvSpPr>
        <p:spPr/>
        <p:txBody>
          <a:bodyPr/>
          <a:lstStyle/>
          <a:p>
            <a:r>
              <a:rPr lang="en-US" smtClean="0">
                <a:ea typeface="ＭＳ Ｐゴシック" pitchFamily="-65" charset="-128"/>
              </a:rPr>
              <a:t>Campaign Objective:</a:t>
            </a:r>
          </a:p>
        </p:txBody>
      </p:sp>
      <p:sp>
        <p:nvSpPr>
          <p:cNvPr id="3075" name="Rectangle 4"/>
          <p:cNvSpPr>
            <a:spLocks noGrp="1" noChangeArrowheads="1"/>
          </p:cNvSpPr>
          <p:nvPr>
            <p:ph idx="1"/>
          </p:nvPr>
        </p:nvSpPr>
        <p:spPr/>
        <p:txBody>
          <a:bodyPr/>
          <a:lstStyle/>
          <a:p>
            <a:pPr marL="0" indent="0">
              <a:buFontTx/>
              <a:buNone/>
            </a:pPr>
            <a:r>
              <a:rPr lang="en-US" smtClean="0">
                <a:ea typeface="ＭＳ Ｐゴシック" pitchFamily="-65" charset="-128"/>
              </a:rPr>
              <a:t>Focus the general public on the value of flight – how flying brings multiple benefits to people’s lives and tying the benefits back to the 14 airlines at PDX</a:t>
            </a:r>
          </a:p>
          <a:p>
            <a:pPr marL="0" indent="0">
              <a:buFontTx/>
              <a:buNone/>
            </a:pPr>
            <a:endParaRPr lang="en-US" smtClean="0">
              <a:ea typeface="ＭＳ Ｐゴシック" pitchFamily="-65" charset="-128"/>
            </a:endParaRPr>
          </a:p>
          <a:p>
            <a:pPr marL="0" indent="0">
              <a:buFontTx/>
              <a:buNone/>
            </a:pPr>
            <a:r>
              <a:rPr lang="en-US" smtClean="0">
                <a:ea typeface="ＭＳ Ｐゴシック" pitchFamily="-65" charset="-128"/>
              </a:rPr>
              <a:t>“I can fly!”…because of PDX air service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noChangeArrowheads="1"/>
          </p:cNvSpPr>
          <p:nvPr>
            <p:ph type="title"/>
          </p:nvPr>
        </p:nvSpPr>
        <p:spPr/>
        <p:txBody>
          <a:bodyPr/>
          <a:lstStyle/>
          <a:p>
            <a:pPr eaLnBrk="1" hangingPunct="1"/>
            <a:r>
              <a:rPr lang="en-US" sz="4400" dirty="0" smtClean="0">
                <a:ea typeface="ＭＳ Ｐゴシック" pitchFamily="-65" charset="-128"/>
              </a:rPr>
              <a:t>Milestones: 30 million gross impressions</a:t>
            </a:r>
          </a:p>
        </p:txBody>
      </p:sp>
      <p:sp>
        <p:nvSpPr>
          <p:cNvPr id="4099" name="Rectangle 6"/>
          <p:cNvSpPr>
            <a:spLocks noGrp="1" noChangeArrowheads="1"/>
          </p:cNvSpPr>
          <p:nvPr>
            <p:ph type="body" idx="1"/>
          </p:nvPr>
        </p:nvSpPr>
        <p:spPr/>
        <p:txBody>
          <a:bodyPr/>
          <a:lstStyle/>
          <a:p>
            <a:pPr marL="0" indent="0" eaLnBrk="1" hangingPunct="1">
              <a:buNone/>
            </a:pPr>
            <a:endParaRPr lang="en-US" dirty="0" smtClean="0">
              <a:ea typeface="ＭＳ Ｐゴシック" pitchFamily="-65" charset="-128"/>
            </a:endParaRPr>
          </a:p>
          <a:p>
            <a:pPr marL="0" indent="0" eaLnBrk="1" hangingPunct="1"/>
            <a:r>
              <a:rPr lang="en-US" dirty="0" smtClean="0">
                <a:ea typeface="ＭＳ Ｐゴシック" pitchFamily="-65" charset="-128"/>
              </a:rPr>
              <a:t> Media buy</a:t>
            </a:r>
          </a:p>
          <a:p>
            <a:pPr marL="0" indent="0" eaLnBrk="1" hangingPunct="1"/>
            <a:r>
              <a:rPr lang="en-US" dirty="0" smtClean="0">
                <a:ea typeface="ＭＳ Ｐゴシック" pitchFamily="-65" charset="-128"/>
              </a:rPr>
              <a:t> Recruitment for the Right Wright Brothers</a:t>
            </a:r>
          </a:p>
          <a:p>
            <a:pPr marL="0" indent="0" eaLnBrk="1" hangingPunct="1"/>
            <a:r>
              <a:rPr lang="en-US" dirty="0" smtClean="0">
                <a:ea typeface="ＭＳ Ｐゴシック" pitchFamily="-65" charset="-128"/>
              </a:rPr>
              <a:t> Three special events</a:t>
            </a:r>
          </a:p>
          <a:p>
            <a:pPr marL="0" indent="0" eaLnBrk="1" hangingPunct="1"/>
            <a:r>
              <a:rPr lang="en-US" dirty="0" smtClean="0">
                <a:ea typeface="ＭＳ Ｐゴシック" pitchFamily="-65" charset="-128"/>
              </a:rPr>
              <a:t> “Airline of the Week” at PDX</a:t>
            </a:r>
          </a:p>
          <a:p>
            <a:pPr marL="0" indent="0" eaLnBrk="1" hangingPunct="1"/>
            <a:r>
              <a:rPr lang="en-US" dirty="0" smtClean="0">
                <a:ea typeface="ＭＳ Ｐゴシック" pitchFamily="-65" charset="-128"/>
              </a:rPr>
              <a:t>  Essay contest</a:t>
            </a:r>
            <a:br>
              <a:rPr lang="en-US" dirty="0" smtClean="0">
                <a:ea typeface="ＭＳ Ｐゴシック" pitchFamily="-65" charset="-128"/>
              </a:rPr>
            </a:br>
            <a:endParaRPr lang="en-US" dirty="0" smtClean="0">
              <a:ea typeface="ＭＳ Ｐゴシック" pitchFamily="-65"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ea typeface="ＭＳ Ｐゴシック" pitchFamily="-65" charset="-128"/>
              </a:rPr>
              <a:t>Media Partners</a:t>
            </a:r>
            <a:br>
              <a:rPr lang="en-US" smtClean="0">
                <a:ea typeface="ＭＳ Ｐゴシック" pitchFamily="-65" charset="-128"/>
              </a:rPr>
            </a:br>
            <a:endParaRPr lang="en-US" smtClean="0">
              <a:ea typeface="ＭＳ Ｐゴシック" pitchFamily="-65" charset="-128"/>
            </a:endParaRPr>
          </a:p>
        </p:txBody>
      </p:sp>
      <p:sp>
        <p:nvSpPr>
          <p:cNvPr id="8195" name="Content Placeholder 2"/>
          <p:cNvSpPr>
            <a:spLocks noGrp="1"/>
          </p:cNvSpPr>
          <p:nvPr>
            <p:ph idx="1"/>
          </p:nvPr>
        </p:nvSpPr>
        <p:spPr/>
        <p:txBody>
          <a:bodyPr/>
          <a:lstStyle/>
          <a:p>
            <a:r>
              <a:rPr lang="en-US" smtClean="0">
                <a:ea typeface="ＭＳ Ｐゴシック" pitchFamily="-65" charset="-128"/>
              </a:rPr>
              <a:t>The Oregonian</a:t>
            </a:r>
          </a:p>
          <a:p>
            <a:r>
              <a:rPr lang="en-US" smtClean="0">
                <a:ea typeface="ＭＳ Ｐゴシック" pitchFamily="-65" charset="-128"/>
              </a:rPr>
              <a:t>KINK FM</a:t>
            </a:r>
          </a:p>
          <a:p>
            <a:r>
              <a:rPr lang="en-US" smtClean="0">
                <a:ea typeface="ＭＳ Ｐゴシック" pitchFamily="-65" charset="-128"/>
              </a:rPr>
              <a:t>KGW TV8</a:t>
            </a:r>
          </a:p>
          <a:p>
            <a:r>
              <a:rPr lang="en-US" smtClean="0">
                <a:ea typeface="ＭＳ Ｐゴシック" pitchFamily="-65" charset="-128"/>
              </a:rPr>
              <a:t>OregonLive.com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noChangeArrowheads="1"/>
          </p:cNvSpPr>
          <p:nvPr>
            <p:ph type="title"/>
          </p:nvPr>
        </p:nvSpPr>
        <p:spPr/>
        <p:txBody>
          <a:bodyPr/>
          <a:lstStyle/>
          <a:p>
            <a:pPr eaLnBrk="1" hangingPunct="1"/>
            <a:r>
              <a:rPr lang="en-US" dirty="0" smtClean="0">
                <a:ea typeface="ＭＳ Ｐゴシック" pitchFamily="-65" charset="-128"/>
              </a:rPr>
              <a:t>Events:</a:t>
            </a:r>
          </a:p>
        </p:txBody>
      </p:sp>
      <p:sp>
        <p:nvSpPr>
          <p:cNvPr id="5123" name="Rectangle 6"/>
          <p:cNvSpPr>
            <a:spLocks noGrp="1" noChangeArrowheads="1"/>
          </p:cNvSpPr>
          <p:nvPr>
            <p:ph type="body" idx="1"/>
          </p:nvPr>
        </p:nvSpPr>
        <p:spPr/>
        <p:txBody>
          <a:bodyPr/>
          <a:lstStyle/>
          <a:p>
            <a:pPr marL="0" indent="0" eaLnBrk="1" hangingPunct="1">
              <a:buFontTx/>
              <a:buNone/>
            </a:pPr>
            <a:r>
              <a:rPr lang="en-US" b="1" dirty="0" smtClean="0">
                <a:ea typeface="ＭＳ Ｐゴシック" pitchFamily="-65" charset="-128"/>
              </a:rPr>
              <a:t>July 21</a:t>
            </a:r>
            <a:r>
              <a:rPr lang="en-US" dirty="0" smtClean="0">
                <a:ea typeface="ＭＳ Ｐゴシック" pitchFamily="-65" charset="-128"/>
              </a:rPr>
              <a:t/>
            </a:r>
            <a:br>
              <a:rPr lang="en-US" dirty="0" smtClean="0">
                <a:ea typeface="ＭＳ Ｐゴシック" pitchFamily="-65" charset="-128"/>
              </a:rPr>
            </a:br>
            <a:r>
              <a:rPr lang="en-US" dirty="0" smtClean="0">
                <a:ea typeface="ＭＳ Ｐゴシック" pitchFamily="-65" charset="-128"/>
              </a:rPr>
              <a:t>Noon Tunes – lunch drawing with Airline reps</a:t>
            </a:r>
            <a:br>
              <a:rPr lang="en-US" dirty="0" smtClean="0">
                <a:ea typeface="ＭＳ Ｐゴシック" pitchFamily="-65" charset="-128"/>
              </a:rPr>
            </a:br>
            <a:r>
              <a:rPr lang="en-US" dirty="0" smtClean="0">
                <a:ea typeface="ＭＳ Ｐゴシック" pitchFamily="-65" charset="-128"/>
              </a:rPr>
              <a:t>Pioneer Courthouse Square </a:t>
            </a:r>
          </a:p>
          <a:p>
            <a:pPr marL="0" indent="0" eaLnBrk="1" hangingPunct="1">
              <a:buFontTx/>
              <a:buNone/>
            </a:pPr>
            <a:r>
              <a:rPr lang="en-US" b="1" dirty="0" smtClean="0">
                <a:ea typeface="ＭＳ Ｐゴシック" pitchFamily="-65" charset="-128"/>
              </a:rPr>
              <a:t>August 15</a:t>
            </a:r>
            <a:r>
              <a:rPr lang="en-US" dirty="0" smtClean="0">
                <a:ea typeface="ＭＳ Ｐゴシック" pitchFamily="-65" charset="-128"/>
              </a:rPr>
              <a:t/>
            </a:r>
            <a:br>
              <a:rPr lang="en-US" dirty="0" smtClean="0">
                <a:ea typeface="ＭＳ Ｐゴシック" pitchFamily="-65" charset="-128"/>
              </a:rPr>
            </a:br>
            <a:r>
              <a:rPr lang="en-US" dirty="0" smtClean="0">
                <a:ea typeface="ＭＳ Ｐゴシック" pitchFamily="-65" charset="-128"/>
              </a:rPr>
              <a:t>Northwest Antique Airplane Fly-in – Orville and Wilbur costume contest</a:t>
            </a:r>
            <a:br>
              <a:rPr lang="en-US" dirty="0" smtClean="0">
                <a:ea typeface="ＭＳ Ｐゴシック" pitchFamily="-65" charset="-128"/>
              </a:rPr>
            </a:br>
            <a:r>
              <a:rPr lang="en-US" dirty="0" smtClean="0">
                <a:ea typeface="ＭＳ Ｐゴシック" pitchFamily="-65" charset="-128"/>
              </a:rPr>
              <a:t>Pearson Field Airport, Vancouver</a:t>
            </a:r>
          </a:p>
          <a:p>
            <a:pPr marL="0" indent="0" eaLnBrk="1" hangingPunct="1">
              <a:buFontTx/>
              <a:buNone/>
            </a:pPr>
            <a:r>
              <a:rPr lang="en-US" b="1" dirty="0" smtClean="0">
                <a:ea typeface="ＭＳ Ｐゴシック" pitchFamily="-65" charset="-128"/>
              </a:rPr>
              <a:t>August 29</a:t>
            </a:r>
            <a:r>
              <a:rPr lang="en-US" dirty="0" smtClean="0">
                <a:ea typeface="ＭＳ Ｐゴシック" pitchFamily="-65" charset="-128"/>
              </a:rPr>
              <a:t/>
            </a:r>
            <a:br>
              <a:rPr lang="en-US" dirty="0" smtClean="0">
                <a:ea typeface="ＭＳ Ｐゴシック" pitchFamily="-65" charset="-128"/>
              </a:rPr>
            </a:br>
            <a:r>
              <a:rPr lang="en-US" dirty="0" smtClean="0">
                <a:ea typeface="ＭＳ Ｐゴシック" pitchFamily="-65" charset="-128"/>
              </a:rPr>
              <a:t>Oregon International Air Show- essay contest winners</a:t>
            </a:r>
            <a:br>
              <a:rPr lang="en-US" dirty="0" smtClean="0">
                <a:ea typeface="ＭＳ Ｐゴシック" pitchFamily="-65" charset="-128"/>
              </a:rPr>
            </a:br>
            <a:r>
              <a:rPr lang="en-US" dirty="0" smtClean="0">
                <a:ea typeface="ＭＳ Ｐゴシック" pitchFamily="-65" charset="-128"/>
              </a:rPr>
              <a:t>Hillsboro Airport</a:t>
            </a:r>
            <a:br>
              <a:rPr lang="en-US" dirty="0" smtClean="0">
                <a:ea typeface="ＭＳ Ｐゴシック" pitchFamily="-65" charset="-128"/>
              </a:rPr>
            </a:br>
            <a:r>
              <a:rPr lang="en-US" dirty="0" smtClean="0">
                <a:ea typeface="ＭＳ Ｐゴシック" pitchFamily="-65" charset="-128"/>
              </a:rPr>
              <a:t/>
            </a:r>
            <a:br>
              <a:rPr lang="en-US" dirty="0" smtClean="0">
                <a:ea typeface="ＭＳ Ｐゴシック" pitchFamily="-65" charset="-128"/>
              </a:rPr>
            </a:br>
            <a:r>
              <a:rPr lang="en-US" dirty="0" smtClean="0">
                <a:ea typeface="ＭＳ Ｐゴシック" pitchFamily="-65" charset="-128"/>
              </a:rPr>
              <a:t/>
            </a:r>
            <a:br>
              <a:rPr lang="en-US" dirty="0" smtClean="0">
                <a:ea typeface="ＭＳ Ｐゴシック" pitchFamily="-65" charset="-128"/>
              </a:rPr>
            </a:br>
            <a:r>
              <a:rPr lang="en-US" dirty="0" smtClean="0">
                <a:ea typeface="ＭＳ Ｐゴシック" pitchFamily="-65" charset="-128"/>
              </a:rPr>
              <a:t/>
            </a:r>
            <a:br>
              <a:rPr lang="en-US" dirty="0" smtClean="0">
                <a:ea typeface="ＭＳ Ｐゴシック" pitchFamily="-65" charset="-128"/>
              </a:rPr>
            </a:br>
            <a:r>
              <a:rPr lang="en-US" dirty="0" smtClean="0">
                <a:ea typeface="ＭＳ Ｐゴシック" pitchFamily="-65" charset="-128"/>
              </a:rPr>
              <a:t/>
            </a:r>
            <a:br>
              <a:rPr lang="en-US" dirty="0" smtClean="0">
                <a:ea typeface="ＭＳ Ｐゴシック" pitchFamily="-65" charset="-128"/>
              </a:rPr>
            </a:br>
            <a:endParaRPr lang="en-US" dirty="0" smtClean="0">
              <a:ea typeface="ＭＳ Ｐゴシック" pitchFamily="-65"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ea typeface="ＭＳ Ｐゴシック" pitchFamily="-65" charset="-128"/>
              </a:rPr>
              <a:t>Airline Promotion</a:t>
            </a:r>
          </a:p>
        </p:txBody>
      </p:sp>
      <p:sp>
        <p:nvSpPr>
          <p:cNvPr id="12291" name="Content Placeholder 2"/>
          <p:cNvSpPr>
            <a:spLocks noGrp="1"/>
          </p:cNvSpPr>
          <p:nvPr>
            <p:ph idx="1"/>
          </p:nvPr>
        </p:nvSpPr>
        <p:spPr/>
        <p:txBody>
          <a:bodyPr/>
          <a:lstStyle/>
          <a:p>
            <a:endParaRPr lang="en-US" dirty="0" smtClean="0">
              <a:ea typeface="ＭＳ Ｐゴシック" pitchFamily="-65" charset="-128"/>
            </a:endParaRPr>
          </a:p>
          <a:p>
            <a:r>
              <a:rPr lang="en-US" dirty="0" smtClean="0">
                <a:ea typeface="ＭＳ Ｐゴシック" pitchFamily="-65" charset="-128"/>
              </a:rPr>
              <a:t>Two air carriers featured each week for seven weeks </a:t>
            </a:r>
          </a:p>
          <a:p>
            <a:r>
              <a:rPr lang="en-US" dirty="0" smtClean="0">
                <a:ea typeface="ＭＳ Ｐゴシック" pitchFamily="-65" charset="-128"/>
              </a:rPr>
              <a:t>Air carriers chose which flight and destination to feature</a:t>
            </a:r>
          </a:p>
          <a:p>
            <a:r>
              <a:rPr lang="en-US" dirty="0" smtClean="0">
                <a:ea typeface="ＭＳ Ｐゴシック" pitchFamily="-65" charset="-128"/>
              </a:rPr>
              <a:t>Orville and Wilbur attended every airline event</a:t>
            </a:r>
          </a:p>
          <a:p>
            <a:r>
              <a:rPr lang="en-US" dirty="0" smtClean="0">
                <a:ea typeface="ＭＳ Ｐゴシック" pitchFamily="-65" charset="-128"/>
              </a:rPr>
              <a:t>Airlines were featured on KGW TV8, and on Port website</a:t>
            </a:r>
          </a:p>
          <a:p>
            <a:endParaRPr lang="en-US" dirty="0" smtClean="0">
              <a:ea typeface="ＭＳ Ｐゴシック" pitchFamily="-65"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Essay Contest </a:t>
            </a:r>
            <a:endParaRPr lang="en-US" dirty="0"/>
          </a:p>
        </p:txBody>
      </p:sp>
      <p:sp>
        <p:nvSpPr>
          <p:cNvPr id="3" name="Content Placeholder 2"/>
          <p:cNvSpPr>
            <a:spLocks noGrp="1"/>
          </p:cNvSpPr>
          <p:nvPr>
            <p:ph idx="1"/>
          </p:nvPr>
        </p:nvSpPr>
        <p:spPr/>
        <p:txBody>
          <a:bodyPr/>
          <a:lstStyle/>
          <a:p>
            <a:r>
              <a:rPr lang="en-US" dirty="0" smtClean="0"/>
              <a:t>285 essays submitted</a:t>
            </a:r>
          </a:p>
          <a:p>
            <a:r>
              <a:rPr lang="en-US" dirty="0" smtClean="0"/>
              <a:t>Nine Judges</a:t>
            </a:r>
          </a:p>
          <a:p>
            <a:r>
              <a:rPr lang="en-US" dirty="0" smtClean="0"/>
              <a:t>Seven winners </a:t>
            </a:r>
            <a:r>
              <a:rPr lang="en-US" smtClean="0"/>
              <a:t>in three </a:t>
            </a:r>
            <a:r>
              <a:rPr lang="en-US" dirty="0" smtClean="0"/>
              <a:t>categories</a:t>
            </a:r>
          </a:p>
          <a:p>
            <a:pPr lvl="1"/>
            <a:r>
              <a:rPr lang="en-US" dirty="0" smtClean="0"/>
              <a:t> 9 – 13 years</a:t>
            </a:r>
          </a:p>
          <a:p>
            <a:pPr lvl="1"/>
            <a:r>
              <a:rPr lang="en-US" dirty="0" smtClean="0"/>
              <a:t>14 – 18 years</a:t>
            </a:r>
          </a:p>
          <a:p>
            <a:pPr lvl="1"/>
            <a:r>
              <a:rPr lang="en-US" dirty="0" smtClean="0"/>
              <a:t>Over 18</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274638"/>
            <a:ext cx="11963400" cy="1295400"/>
          </a:xfrm>
        </p:spPr>
        <p:txBody>
          <a:bodyPr/>
          <a:lstStyle/>
          <a:p>
            <a:r>
              <a:rPr lang="en-US" dirty="0" smtClean="0">
                <a:ea typeface="ＭＳ Ｐゴシック" pitchFamily="-65" charset="-128"/>
              </a:rPr>
              <a:t>Brandon Chupp - Ages 9-13</a:t>
            </a:r>
          </a:p>
        </p:txBody>
      </p:sp>
      <p:sp>
        <p:nvSpPr>
          <p:cNvPr id="11267" name="Content Placeholder 2"/>
          <p:cNvSpPr>
            <a:spLocks noGrp="1"/>
          </p:cNvSpPr>
          <p:nvPr>
            <p:ph idx="1"/>
          </p:nvPr>
        </p:nvSpPr>
        <p:spPr>
          <a:xfrm>
            <a:off x="777875" y="1371600"/>
            <a:ext cx="11576050" cy="5821363"/>
          </a:xfrm>
        </p:spPr>
        <p:txBody>
          <a:bodyPr/>
          <a:lstStyle/>
          <a:p>
            <a:pPr marL="0" indent="0">
              <a:buFontTx/>
              <a:buNone/>
            </a:pPr>
            <a:r>
              <a:rPr lang="en-US" sz="1800" smtClean="0">
                <a:ea typeface="ＭＳ Ｐゴシック" pitchFamily="-65" charset="-128"/>
              </a:rPr>
              <a:t>Thank you Orville and Wilbur for for making it possible for me to meet Lego Robotics teams from around the world! In April, my family and I flew Delta to Atlanta, Georgia, for the Lego Robotics World Competition. We thought that we might have some problems getting through security with our Lego robot because it has a lot of electronics in the motors and in the controller. But the PDX staff was very helpful. Our robot showed up as something strange on the x-ray scanner, so one of the PDX staff had me come over and open the robot case so he wouldn’t damage it. </a:t>
            </a:r>
          </a:p>
          <a:p>
            <a:pPr marL="0" indent="0">
              <a:buFontTx/>
              <a:buNone/>
            </a:pPr>
            <a:r>
              <a:rPr lang="en-US" sz="1800" smtClean="0">
                <a:ea typeface="ＭＳ Ｐゴシック" pitchFamily="-65" charset="-128"/>
              </a:rPr>
              <a:t>After he saw that it was just a box of Lego gears, axles, and motors built into a robot, he told me good luck and to have fun at the competition! I was afraid that we’d have a boring flight but we actually had a great time on Delta watching movies on the seatback TVs! And the food smelled homemade! Even through we didn’t win the competition, we felt like winners because of the chance to meet teams from all around the world and make friends with them! </a:t>
            </a:r>
          </a:p>
          <a:p>
            <a:pPr marL="0" indent="0">
              <a:buFontTx/>
              <a:buNone/>
            </a:pPr>
            <a:r>
              <a:rPr lang="en-US" sz="1800" smtClean="0">
                <a:ea typeface="ＭＳ Ｐゴシック" pitchFamily="-65" charset="-128"/>
              </a:rPr>
              <a:t>My mom thinks it’s funny that now my idea of a good vacation is a plane ride. I am so grateful for the chance to fly Delta and I'm very grateful for the polite and helpful staff at PDX! Thank you again Orville and Wilbur for your great invention! I can’t wait to fly again!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274638"/>
            <a:ext cx="11963400" cy="1295400"/>
          </a:xfrm>
        </p:spPr>
        <p:txBody>
          <a:bodyPr/>
          <a:lstStyle/>
          <a:p>
            <a:r>
              <a:rPr lang="en-US" dirty="0" smtClean="0">
                <a:ea typeface="ＭＳ Ｐゴシック" pitchFamily="-65" charset="-128"/>
              </a:rPr>
              <a:t>Muriel McManus – Adult</a:t>
            </a:r>
          </a:p>
        </p:txBody>
      </p:sp>
      <p:sp>
        <p:nvSpPr>
          <p:cNvPr id="9219" name="Content Placeholder 2"/>
          <p:cNvSpPr>
            <a:spLocks noGrp="1"/>
          </p:cNvSpPr>
          <p:nvPr>
            <p:ph idx="1"/>
          </p:nvPr>
        </p:nvSpPr>
        <p:spPr>
          <a:xfrm>
            <a:off x="776288" y="1371600"/>
            <a:ext cx="11577637" cy="5821363"/>
          </a:xfrm>
        </p:spPr>
        <p:txBody>
          <a:bodyPr/>
          <a:lstStyle/>
          <a:p>
            <a:pPr marL="0" indent="0">
              <a:buFontTx/>
              <a:buNone/>
            </a:pPr>
            <a:r>
              <a:rPr lang="en-US" sz="1800" smtClean="0">
                <a:ea typeface="ＭＳ Ｐゴシック" pitchFamily="-65" charset="-128"/>
              </a:rPr>
              <a:t>Thank you, Orville and Wilbur, American Airlines and Portland International Airport for helping my husband and me become grandparents. American's excellent crew helped make the November 14, 1992 flights from Peru very happy ones for the newly minted family of three. The tiniest passenger was Isabel Elena, born 3 1/2 months earlier in Lima, Peru and adopted there. They came through Gate C-4 at PDX to a joyous welcome for the precious newcomer. When our daughter put the little beauty in my arms we were all in tears.</a:t>
            </a:r>
            <a:br>
              <a:rPr lang="en-US" sz="1800" smtClean="0">
                <a:ea typeface="ＭＳ Ｐゴシック" pitchFamily="-65" charset="-128"/>
              </a:rPr>
            </a:br>
            <a:r>
              <a:rPr lang="en-US" sz="1800" smtClean="0">
                <a:ea typeface="ＭＳ Ｐゴシック" pitchFamily="-65" charset="-128"/>
              </a:rPr>
              <a:t/>
            </a:r>
            <a:br>
              <a:rPr lang="en-US" sz="1800" smtClean="0">
                <a:ea typeface="ＭＳ Ｐゴシック" pitchFamily="-65" charset="-128"/>
              </a:rPr>
            </a:br>
            <a:r>
              <a:rPr lang="en-US" sz="1800" smtClean="0">
                <a:ea typeface="ＭＳ Ｐゴシック" pitchFamily="-65" charset="-128"/>
              </a:rPr>
              <a:t>Isabel has been a great joy--from infancy to her toddler's "tea party" (when "tea" was sand that missed the cup and poured into Grandpa's shoe)--to sewing with me, to tug-of-war games with Grandpa and, as a teen, to insisting on being Grandpa's wheelchair pusher.</a:t>
            </a:r>
            <a:br>
              <a:rPr lang="en-US" sz="1800" smtClean="0">
                <a:ea typeface="ＭＳ Ｐゴシック" pitchFamily="-65" charset="-128"/>
              </a:rPr>
            </a:br>
            <a:r>
              <a:rPr lang="en-US" sz="1800" smtClean="0">
                <a:ea typeface="ＭＳ Ｐゴシック" pitchFamily="-65" charset="-128"/>
              </a:rPr>
              <a:t/>
            </a:r>
            <a:br>
              <a:rPr lang="en-US" sz="1800" smtClean="0">
                <a:ea typeface="ＭＳ Ｐゴシック" pitchFamily="-65" charset="-128"/>
              </a:rPr>
            </a:br>
            <a:r>
              <a:rPr lang="en-US" sz="1800" smtClean="0">
                <a:ea typeface="ＭＳ Ｐゴシック" pitchFamily="-65" charset="-128"/>
              </a:rPr>
              <a:t>When she was 7, her mom took Isabel to Lima to visit her birth mother, who was ill. I was invited along. We met Isabel's Peruvian grandparents, who came by bus from their Andean village to visit their granddaughter and us.</a:t>
            </a:r>
            <a:br>
              <a:rPr lang="en-US" sz="1800" smtClean="0">
                <a:ea typeface="ＭＳ Ｐゴシック" pitchFamily="-65" charset="-128"/>
              </a:rPr>
            </a:br>
            <a:r>
              <a:rPr lang="en-US" sz="1800" smtClean="0">
                <a:ea typeface="ＭＳ Ｐゴシック" pitchFamily="-65" charset="-128"/>
              </a:rPr>
              <a:t/>
            </a:r>
            <a:br>
              <a:rPr lang="en-US" sz="1800" smtClean="0">
                <a:ea typeface="ＭＳ Ｐゴシック" pitchFamily="-65" charset="-128"/>
              </a:rPr>
            </a:br>
            <a:r>
              <a:rPr lang="en-US" sz="1800" smtClean="0">
                <a:ea typeface="ＭＳ Ｐゴシック" pitchFamily="-65" charset="-128"/>
              </a:rPr>
              <a:t>We returned with even more appreciation for American Airlines' terrific service and for our beautiful and efficient Portland International Airport.</a:t>
            </a:r>
            <a:br>
              <a:rPr lang="en-US" sz="1800" smtClean="0">
                <a:ea typeface="ＭＳ Ｐゴシック" pitchFamily="-65" charset="-128"/>
              </a:rPr>
            </a:br>
            <a:r>
              <a:rPr lang="en-US" sz="1800" smtClean="0">
                <a:ea typeface="ＭＳ Ｐゴシック" pitchFamily="-65" charset="-128"/>
              </a:rPr>
              <a:t/>
            </a:r>
            <a:br>
              <a:rPr lang="en-US" sz="1800" smtClean="0">
                <a:ea typeface="ＭＳ Ｐゴシック" pitchFamily="-65" charset="-128"/>
              </a:rPr>
            </a:br>
            <a:r>
              <a:rPr lang="en-US" sz="1800" smtClean="0">
                <a:ea typeface="ＭＳ Ｐゴシック" pitchFamily="-65" charset="-128"/>
              </a:rPr>
              <a:t>Following Grandpa's recent passing, we found Isabel's 1992 arrival itinerary neatly tucked away in his suit jacket pocket where he had kept it all these years.</a:t>
            </a:r>
            <a:br>
              <a:rPr lang="en-US" sz="1800" smtClean="0">
                <a:ea typeface="ＭＳ Ｐゴシック" pitchFamily="-65" charset="-128"/>
              </a:rPr>
            </a:br>
            <a:r>
              <a:rPr lang="en-US" sz="1800" smtClean="0">
                <a:ea typeface="ＭＳ Ｐゴシック" pitchFamily="-65" charset="-128"/>
              </a:rPr>
              <a:t/>
            </a:r>
            <a:br>
              <a:rPr lang="en-US" sz="1800" smtClean="0">
                <a:ea typeface="ＭＳ Ｐゴシック" pitchFamily="-65" charset="-128"/>
              </a:rPr>
            </a:br>
            <a:r>
              <a:rPr lang="en-US" sz="1800" smtClean="0">
                <a:ea typeface="ＭＳ Ｐゴシック" pitchFamily="-65" charset="-128"/>
              </a:rPr>
              <a:t>My Norwegian immigrant parents also enjoyed air travel, although they were grateful for the steamships that brought them here in 1907 and 1909. In 1917 they named their first-born Orville. Sorry, Wilbur.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Helvetica 65 Medium"/>
        <a:ea typeface=""/>
        <a:cs typeface=""/>
      </a:majorFont>
      <a:minorFont>
        <a:latin typeface="Helvetica 65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1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11"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829</TotalTime>
  <Words>591</Words>
  <Application>Microsoft Office PowerPoint</Application>
  <PresentationFormat>Custom</PresentationFormat>
  <Paragraphs>54</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Blank Presentation</vt:lpstr>
      <vt:lpstr>Thank You Orville and Wilbur</vt:lpstr>
      <vt:lpstr>Campaign Objective:</vt:lpstr>
      <vt:lpstr>Milestones: 30 million gross impressions</vt:lpstr>
      <vt:lpstr>Media Partners </vt:lpstr>
      <vt:lpstr>Events:</vt:lpstr>
      <vt:lpstr>Airline Promotion</vt:lpstr>
      <vt:lpstr>Essay Contest </vt:lpstr>
      <vt:lpstr>Brandon Chupp - Ages 9-13</vt:lpstr>
      <vt:lpstr>Muriel McManus – Adult</vt:lpstr>
      <vt:lpstr>David Pearce – Adult</vt:lpstr>
      <vt:lpstr>Campaign recap</vt:lpstr>
      <vt:lpstr>Thank you</vt:lpstr>
    </vt:vector>
  </TitlesOfParts>
  <Company>Port of Portland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 Software Control</dc:creator>
  <cp:lastModifiedBy>Susan Bladholm</cp:lastModifiedBy>
  <cp:revision>55</cp:revision>
  <dcterms:created xsi:type="dcterms:W3CDTF">2009-07-02T22:15:26Z</dcterms:created>
  <dcterms:modified xsi:type="dcterms:W3CDTF">2013-04-22T18:25:17Z</dcterms:modified>
</cp:coreProperties>
</file>